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4" r:id="rId3"/>
    <p:sldId id="258" r:id="rId4"/>
    <p:sldId id="259" r:id="rId5"/>
    <p:sldId id="262" r:id="rId6"/>
    <p:sldId id="266" r:id="rId7"/>
    <p:sldId id="268" r:id="rId8"/>
    <p:sldId id="260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7" autoAdjust="0"/>
    <p:restoredTop sz="80972"/>
  </p:normalViewPr>
  <p:slideViewPr>
    <p:cSldViewPr>
      <p:cViewPr varScale="1">
        <p:scale>
          <a:sx n="91" d="100"/>
          <a:sy n="91" d="100"/>
        </p:scale>
        <p:origin x="192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15DE7-35BC-6743-8CCA-FFB3D71E85B4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4D96E-5FF7-2C49-BE18-4FA4D0CB5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29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4D96E-5FF7-2C49-BE18-4FA4D0CB54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4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4D96E-5FF7-2C49-BE18-4FA4D0CB54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90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</a:schemeClr>
            </a:gs>
            <a:gs pos="100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CEE81C1-7167-4801-AC82-AB8DF850D7E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B2C8435-2F6D-4844-A1CE-7754D5F0D42B}" type="datetimeFigureOut">
              <a:rPr lang="en-US" smtClean="0"/>
              <a:t>9/17/18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5" Type="http://schemas.openxmlformats.org/officeDocument/2006/relationships/image" Target="../media/image1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981200"/>
            <a:ext cx="8075295" cy="1857303"/>
          </a:xfrm>
        </p:spPr>
        <p:txBody>
          <a:bodyPr>
            <a:noAutofit/>
          </a:bodyPr>
          <a:lstStyle/>
          <a:p>
            <a:pPr algn="ctr"/>
            <a:r>
              <a:rPr lang="en-US" sz="4100" i="1" dirty="0"/>
              <a:t>How to Write Code Better and Faster: </a:t>
            </a:r>
            <a:r>
              <a:rPr lang="en-US" sz="4100" dirty="0"/>
              <a:t>An Introduction to Using Integrated Environments in Your Daily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D2DFC-37E0-C145-B581-743AC6A2FAA8}"/>
              </a:ext>
            </a:extLst>
          </p:cNvPr>
          <p:cNvSpPr txBox="1"/>
          <p:nvPr/>
        </p:nvSpPr>
        <p:spPr>
          <a:xfrm>
            <a:off x="833611" y="4234816"/>
            <a:ext cx="63844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/>
              <a:t>Daniel Perrefort</a:t>
            </a:r>
          </a:p>
          <a:p>
            <a:r>
              <a:rPr lang="en-US" sz="1875" dirty="0"/>
              <a:t>University of Pittsburgh</a:t>
            </a:r>
          </a:p>
        </p:txBody>
      </p:sp>
    </p:spTree>
    <p:extLst>
      <p:ext uri="{BB962C8B-B14F-4D97-AF65-F5344CB8AC3E}">
        <p14:creationId xmlns:p14="http://schemas.microsoft.com/office/powerpoint/2010/main" val="3961267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7111F4-D21B-E141-84A1-3E191F4D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2" y="0"/>
            <a:ext cx="7550175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7F5C4-BACF-DB44-A4B9-1EFC0EF8CD3A}"/>
              </a:ext>
            </a:extLst>
          </p:cNvPr>
          <p:cNvCxnSpPr/>
          <p:nvPr/>
        </p:nvCxnSpPr>
        <p:spPr>
          <a:xfrm>
            <a:off x="5257800" y="4648200"/>
            <a:ext cx="9906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425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317D-5D15-B240-93DD-401E24CE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51CF-7AF3-1B4F-8444-A4F26EF0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14600"/>
            <a:ext cx="7620000" cy="1600200"/>
          </a:xfrm>
        </p:spPr>
        <p:txBody>
          <a:bodyPr>
            <a:noAutofit/>
          </a:bodyPr>
          <a:lstStyle/>
          <a:p>
            <a:pPr marL="114300" indent="0">
              <a:lnSpc>
                <a:spcPct val="120000"/>
              </a:lnSpc>
              <a:buNone/>
            </a:pPr>
            <a:r>
              <a:rPr lang="en-US" sz="2400" i="1" dirty="0"/>
              <a:t>An </a:t>
            </a:r>
            <a:r>
              <a:rPr lang="en-US" sz="2400" b="1" i="1" dirty="0"/>
              <a:t>Integrated Development Environment</a:t>
            </a:r>
            <a:r>
              <a:rPr lang="en-US" sz="2400" i="1" dirty="0"/>
              <a:t> (</a:t>
            </a:r>
            <a:r>
              <a:rPr lang="en-US" sz="2400" b="1" i="1" dirty="0"/>
              <a:t>IDE</a:t>
            </a:r>
            <a:r>
              <a:rPr lang="en-US" sz="2400" i="1" dirty="0"/>
              <a:t>) is a software application </a:t>
            </a:r>
            <a:r>
              <a:rPr lang="en-US" i="1" dirty="0"/>
              <a:t>designed to maximize a programmer’s productivity by providing comprehensive set of tools and facilities. </a:t>
            </a:r>
            <a:r>
              <a:rPr lang="en-US" dirty="0"/>
              <a:t>- Wikipedia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7958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0368-7842-B443-8C12-03B5F1767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Jupyter</a:t>
            </a:r>
            <a:r>
              <a:rPr lang="en-US" dirty="0"/>
              <a:t> Notebooks an IDE?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DF00C2-CA68-5B44-A01E-0BC7AA809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/>
          <a:lstStyle/>
          <a:p>
            <a:r>
              <a:rPr lang="en-US" dirty="0"/>
              <a:t>Yes... kind of....</a:t>
            </a:r>
          </a:p>
          <a:p>
            <a:pPr lvl="1"/>
            <a:r>
              <a:rPr lang="en-US" dirty="0"/>
              <a:t>Autocomplete</a:t>
            </a:r>
          </a:p>
          <a:p>
            <a:pPr lvl="1"/>
            <a:r>
              <a:rPr lang="en-US" dirty="0"/>
              <a:t>Syntax highlighting</a:t>
            </a:r>
          </a:p>
          <a:p>
            <a:pPr lvl="1"/>
            <a:r>
              <a:rPr lang="en-US" dirty="0"/>
              <a:t>Code execution</a:t>
            </a:r>
          </a:p>
          <a:p>
            <a:pPr lvl="1"/>
            <a:r>
              <a:rPr lang="en-US" dirty="0"/>
              <a:t>Cross language support (HTML, Markdown)</a:t>
            </a:r>
          </a:p>
          <a:p>
            <a:pPr lvl="1"/>
            <a:endParaRPr lang="en-US" dirty="0"/>
          </a:p>
          <a:p>
            <a:r>
              <a:rPr lang="en-US" dirty="0"/>
              <a:t>But no, not really....</a:t>
            </a:r>
          </a:p>
          <a:p>
            <a:pPr lvl="1"/>
            <a:r>
              <a:rPr lang="en-US" dirty="0"/>
              <a:t>No cross file support</a:t>
            </a:r>
          </a:p>
          <a:p>
            <a:pPr lvl="1"/>
            <a:r>
              <a:rPr lang="en-US" dirty="0"/>
              <a:t>No integrated test suite / profiling tools</a:t>
            </a:r>
          </a:p>
          <a:p>
            <a:pPr lvl="1"/>
            <a:r>
              <a:rPr lang="en-US" dirty="0"/>
              <a:t>No refactoring or code search tools</a:t>
            </a:r>
          </a:p>
          <a:p>
            <a:pPr lvl="1"/>
            <a:r>
              <a:rPr lang="en-US" dirty="0"/>
              <a:t>Missing </a:t>
            </a:r>
            <a:r>
              <a:rPr lang="en-US" b="1" dirty="0"/>
              <a:t>dozens</a:t>
            </a:r>
            <a:r>
              <a:rPr lang="en-US" dirty="0"/>
              <a:t> of other useful features</a:t>
            </a:r>
          </a:p>
          <a:p>
            <a:pPr marL="41148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63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6490-5A2A-7F41-A625-72C829AC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IDE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01CB-8C1E-3C46-96A2-3B3623C0C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36191"/>
            <a:ext cx="3657600" cy="4942399"/>
          </a:xfrm>
        </p:spPr>
        <p:txBody>
          <a:bodyPr>
            <a:normAutofit/>
          </a:bodyPr>
          <a:lstStyle/>
          <a:p>
            <a:r>
              <a:rPr lang="en-US" sz="2200" dirty="0"/>
              <a:t>Refactoring</a:t>
            </a:r>
          </a:p>
          <a:p>
            <a:r>
              <a:rPr lang="en-US" sz="2200" dirty="0"/>
              <a:t>Real time syntax and argument checking</a:t>
            </a:r>
          </a:p>
          <a:p>
            <a:r>
              <a:rPr lang="en-US" sz="2200" dirty="0"/>
              <a:t>Automatic code formatting</a:t>
            </a:r>
          </a:p>
          <a:p>
            <a:r>
              <a:rPr lang="en-US" sz="2200" dirty="0"/>
              <a:t>Automatic docstring templates</a:t>
            </a:r>
          </a:p>
          <a:p>
            <a:r>
              <a:rPr lang="en-US" sz="2200" dirty="0"/>
              <a:t>Code navigation</a:t>
            </a:r>
          </a:p>
          <a:p>
            <a:r>
              <a:rPr lang="en-US" sz="2200" dirty="0"/>
              <a:t>GitHub Integration</a:t>
            </a:r>
          </a:p>
          <a:p>
            <a:r>
              <a:rPr lang="en-US" sz="2200" dirty="0"/>
              <a:t>Test suite integration</a:t>
            </a:r>
          </a:p>
          <a:p>
            <a:r>
              <a:rPr lang="en-US" sz="2200" dirty="0"/>
              <a:t>Test coverage reports</a:t>
            </a:r>
          </a:p>
          <a:p>
            <a:r>
              <a:rPr lang="en-US" sz="2200" dirty="0"/>
              <a:t>Profiling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B6A33-C201-D74C-BB51-322DA425B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3797808"/>
          </a:xfrm>
        </p:spPr>
        <p:txBody>
          <a:bodyPr>
            <a:normAutofit/>
          </a:bodyPr>
          <a:lstStyle/>
          <a:p>
            <a:r>
              <a:rPr lang="en-US" sz="2000" dirty="0"/>
              <a:t>All of your tools in one place (Terminal, File Explorer, Code Editor, GitHub UI, ...)</a:t>
            </a:r>
          </a:p>
          <a:p>
            <a:r>
              <a:rPr lang="en-US" sz="2000" dirty="0"/>
              <a:t>Optimization Suggestions</a:t>
            </a:r>
          </a:p>
          <a:p>
            <a:r>
              <a:rPr lang="en-US" sz="2000" dirty="0"/>
              <a:t>Built-in debugging tools</a:t>
            </a:r>
          </a:p>
          <a:p>
            <a:r>
              <a:rPr lang="en-US" sz="2000" dirty="0"/>
              <a:t>Auto code generation (getters and setters)</a:t>
            </a:r>
          </a:p>
          <a:p>
            <a:r>
              <a:rPr lang="en-US" sz="2000" dirty="0"/>
              <a:t>File navigation</a:t>
            </a:r>
          </a:p>
          <a:p>
            <a:r>
              <a:rPr lang="en-US" sz="2000" dirty="0"/>
              <a:t>Command line interface</a:t>
            </a:r>
          </a:p>
          <a:p>
            <a:r>
              <a:rPr lang="en-US" sz="2000" dirty="0"/>
              <a:t>PEP-8 integration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21FFA-2572-5A48-A405-8D5EED85D949}"/>
              </a:ext>
            </a:extLst>
          </p:cNvPr>
          <p:cNvSpPr txBox="1"/>
          <p:nvPr/>
        </p:nvSpPr>
        <p:spPr>
          <a:xfrm>
            <a:off x="4419600" y="5105400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 77% of Developers use an IDE!</a:t>
            </a:r>
          </a:p>
          <a:p>
            <a:pPr algn="r"/>
            <a:r>
              <a:rPr lang="en-US" dirty="0"/>
              <a:t>- </a:t>
            </a:r>
            <a:r>
              <a:rPr lang="en-US" dirty="0" err="1"/>
              <a:t>Jetbrains</a:t>
            </a:r>
            <a:r>
              <a:rPr lang="en-US" dirty="0"/>
              <a:t> SDER 2017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637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3EB2-0F5A-7947-831E-3EF2D6934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be turned away by “professional” features!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8996F17-1079-6B44-851F-2777DA4630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8578"/>
            <a:ext cx="6096000" cy="380642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9EE90-DD1C-104B-A9F3-19E04FC95D68}"/>
              </a:ext>
            </a:extLst>
          </p:cNvPr>
          <p:cNvSpPr txBox="1"/>
          <p:nvPr/>
        </p:nvSpPr>
        <p:spPr>
          <a:xfrm>
            <a:off x="1447800" y="6205940"/>
            <a:ext cx="3723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(By the way: This is free for students!)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434D6F7-39BD-3144-942B-B7CC5275C7F3}"/>
              </a:ext>
            </a:extLst>
          </p:cNvPr>
          <p:cNvSpPr/>
          <p:nvPr/>
        </p:nvSpPr>
        <p:spPr>
          <a:xfrm>
            <a:off x="304800" y="5306291"/>
            <a:ext cx="1102352" cy="1094509"/>
          </a:xfrm>
          <a:custGeom>
            <a:avLst/>
            <a:gdLst>
              <a:gd name="connsiteX0" fmla="*/ 790625 w 790625"/>
              <a:gd name="connsiteY0" fmla="*/ 1094509 h 1094509"/>
              <a:gd name="connsiteX1" fmla="*/ 111752 w 790625"/>
              <a:gd name="connsiteY1" fmla="*/ 831273 h 1094509"/>
              <a:gd name="connsiteX2" fmla="*/ 42479 w 790625"/>
              <a:gd name="connsiteY2" fmla="*/ 401782 h 1094509"/>
              <a:gd name="connsiteX3" fmla="*/ 541243 w 790625"/>
              <a:gd name="connsiteY3" fmla="*/ 0 h 109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0625" h="1094509">
                <a:moveTo>
                  <a:pt x="790625" y="1094509"/>
                </a:moveTo>
                <a:cubicBezTo>
                  <a:pt x="513534" y="1020618"/>
                  <a:pt x="236443" y="946727"/>
                  <a:pt x="111752" y="831273"/>
                </a:cubicBezTo>
                <a:cubicBezTo>
                  <a:pt x="-12939" y="715819"/>
                  <a:pt x="-29103" y="540328"/>
                  <a:pt x="42479" y="401782"/>
                </a:cubicBezTo>
                <a:cubicBezTo>
                  <a:pt x="114061" y="263236"/>
                  <a:pt x="451188" y="2309"/>
                  <a:pt x="541243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3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1B6B96-C644-1440-AC98-55F63569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326"/>
            <a:ext cx="9144000" cy="625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62BE3-1A52-0C40-8F21-C691AA47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3" y="228600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AD9FE-D602-9D44-9154-B23F9A3B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25256"/>
            <a:ext cx="3251200" cy="673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1EA04E-BDF5-864D-86FB-0A8F9825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4" y="5000232"/>
            <a:ext cx="1422400" cy="1422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50B28-B011-9C41-8E47-8C0F122DF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828" y="3342530"/>
            <a:ext cx="1143000" cy="1143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526958-6CDD-8046-A61C-66F329E07A13}"/>
              </a:ext>
            </a:extLst>
          </p:cNvPr>
          <p:cNvSpPr/>
          <p:nvPr/>
        </p:nvSpPr>
        <p:spPr>
          <a:xfrm>
            <a:off x="7286334" y="448553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Geany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3BE4DE-57AA-DD4A-A5D6-FAE9DAA45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967" y="1664398"/>
            <a:ext cx="707633" cy="7076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FD56E3-B63F-2C40-872A-D9275A394ACC}"/>
              </a:ext>
            </a:extLst>
          </p:cNvPr>
          <p:cNvSpPr/>
          <p:nvPr/>
        </p:nvSpPr>
        <p:spPr>
          <a:xfrm>
            <a:off x="7467600" y="243909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Komodo IDE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5F41E0-6421-F64E-82ED-D8158AA667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1351" y="2019611"/>
            <a:ext cx="812800" cy="812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6656F9-4AF6-4E4B-9B4B-C704B891ECA2}"/>
              </a:ext>
            </a:extLst>
          </p:cNvPr>
          <p:cNvSpPr/>
          <p:nvPr/>
        </p:nvSpPr>
        <p:spPr>
          <a:xfrm>
            <a:off x="1828800" y="26786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MonoDevelop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875A4-1FED-7244-9C8D-27560A251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5052" y="4701891"/>
            <a:ext cx="812800" cy="8128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580E3E-5850-7149-9B0F-F275C1946518}"/>
              </a:ext>
            </a:extLst>
          </p:cNvPr>
          <p:cNvSpPr/>
          <p:nvPr/>
        </p:nvSpPr>
        <p:spPr>
          <a:xfrm>
            <a:off x="5017052" y="5526766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NINJA-Compiler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AE7133-A2DD-5C49-B833-376CD0898A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5442" y="231034"/>
            <a:ext cx="812800" cy="8128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27B237-5F62-FB4E-8805-2BF80A13A618}"/>
              </a:ext>
            </a:extLst>
          </p:cNvPr>
          <p:cNvSpPr/>
          <p:nvPr/>
        </p:nvSpPr>
        <p:spPr>
          <a:xfrm>
            <a:off x="4567518" y="111506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PyCharm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07E031-786A-AA4E-9006-CB687D8749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163" y="3322182"/>
            <a:ext cx="1689100" cy="63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04E52B-8215-3649-93E0-B944CF6AF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0127" y="5885381"/>
            <a:ext cx="4307716" cy="7897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E45A77-0884-E241-80FA-2B4CA73D4B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0052" y="3107838"/>
            <a:ext cx="2794000" cy="469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6511B8-0F33-DD43-A3B3-68C42F5435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1996" y="4241076"/>
            <a:ext cx="1816100" cy="571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EDAD70-04AB-2F4C-9CB2-83E0A7F543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709" y="5071223"/>
            <a:ext cx="2006600" cy="2006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E531F5-CA3F-2F45-BC87-40E14AABC2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5600" y="1664398"/>
            <a:ext cx="1084113" cy="1084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B13DF1-F51C-B74E-89A9-F6D92347A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7843" y="437012"/>
            <a:ext cx="2633448" cy="5675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E84FC0-FF22-C64B-9934-FABADC0D71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72240" y="94513"/>
            <a:ext cx="812800" cy="812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C5AF5C7-E9CE-8D49-82EA-2C6080D66701}"/>
              </a:ext>
            </a:extLst>
          </p:cNvPr>
          <p:cNvSpPr/>
          <p:nvPr/>
        </p:nvSpPr>
        <p:spPr>
          <a:xfrm>
            <a:off x="1976556" y="830510"/>
            <a:ext cx="228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Visual Studio Code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CCBD51-6006-654A-AEA7-3379B1E19B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6412" y="3830424"/>
            <a:ext cx="889000" cy="889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D8E4CA1-1822-034D-B3B0-D7E239D0D2E0}"/>
              </a:ext>
            </a:extLst>
          </p:cNvPr>
          <p:cNvSpPr/>
          <p:nvPr/>
        </p:nvSpPr>
        <p:spPr>
          <a:xfrm>
            <a:off x="3586382" y="473149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KDevelop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83E371-F1D5-0549-9755-6562FDCF79C9}"/>
              </a:ext>
            </a:extLst>
          </p:cNvPr>
          <p:cNvSpPr/>
          <p:nvPr/>
        </p:nvSpPr>
        <p:spPr>
          <a:xfrm>
            <a:off x="446250" y="111554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Anjuta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99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758B-8193-ED4C-849A-947BE484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95600"/>
            <a:ext cx="7620000" cy="1143000"/>
          </a:xfrm>
        </p:spPr>
        <p:txBody>
          <a:bodyPr/>
          <a:lstStyle/>
          <a:p>
            <a:r>
              <a:rPr lang="en-US" dirty="0"/>
              <a:t>Examples...</a:t>
            </a:r>
          </a:p>
        </p:txBody>
      </p:sp>
    </p:spTree>
    <p:extLst>
      <p:ext uri="{BB962C8B-B14F-4D97-AF65-F5344CB8AC3E}">
        <p14:creationId xmlns:p14="http://schemas.microsoft.com/office/powerpoint/2010/main" val="697282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2">
  <a:themeElements>
    <a:clrScheme name="Custom 54">
      <a:dk1>
        <a:srgbClr val="2F2B20"/>
      </a:dk1>
      <a:lt1>
        <a:srgbClr val="FFFFFF"/>
      </a:lt1>
      <a:dk2>
        <a:srgbClr val="0D223F"/>
      </a:dk2>
      <a:lt2>
        <a:srgbClr val="FFFFFF"/>
      </a:lt2>
      <a:accent1>
        <a:srgbClr val="B6A269"/>
      </a:accent1>
      <a:accent2>
        <a:srgbClr val="002060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ustom 1">
      <a:majorFont>
        <a:latin typeface="Times New Roman"/>
        <a:ea typeface=""/>
        <a:cs typeface=""/>
      </a:majorFont>
      <a:minorFont>
        <a:latin typeface="Calibri"/>
        <a:ea typeface=""/>
        <a:cs typeface="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PowerPointDesign2</Template>
  <TotalTime>3945</TotalTime>
  <Words>198</Words>
  <Application>Microsoft Macintosh PowerPoint</Application>
  <PresentationFormat>On-screen Show (4:3)</PresentationFormat>
  <Paragraphs>50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Template2</vt:lpstr>
      <vt:lpstr>How to Write Code Better and Faster: An Introduction to Using Integrated Environments in Your Daily Workflow</vt:lpstr>
      <vt:lpstr>PowerPoint Presentation</vt:lpstr>
      <vt:lpstr>What is an IDE?</vt:lpstr>
      <vt:lpstr>Are Jupyter Notebooks an IDE?</vt:lpstr>
      <vt:lpstr>Common IDE Features</vt:lpstr>
      <vt:lpstr>Don’t be turned away by “professional” features!</vt:lpstr>
      <vt:lpstr>PowerPoint Presentation</vt:lpstr>
      <vt:lpstr>PowerPoint Presentation</vt:lpstr>
      <vt:lpstr>Examples...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Cercone, Pat Frantz</dc:creator>
  <cp:lastModifiedBy>Perrefort, Daniel Joseph</cp:lastModifiedBy>
  <cp:revision>105</cp:revision>
  <dcterms:created xsi:type="dcterms:W3CDTF">2018-05-03T17:02:13Z</dcterms:created>
  <dcterms:modified xsi:type="dcterms:W3CDTF">2018-09-18T23:25:18Z</dcterms:modified>
</cp:coreProperties>
</file>